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33"/>
  </p:notesMasterIdLst>
  <p:sldIdLst>
    <p:sldId id="257" r:id="rId2"/>
    <p:sldId id="281" r:id="rId3"/>
    <p:sldId id="282" r:id="rId4"/>
    <p:sldId id="283" r:id="rId5"/>
    <p:sldId id="291" r:id="rId6"/>
    <p:sldId id="285" r:id="rId7"/>
    <p:sldId id="286" r:id="rId8"/>
    <p:sldId id="287" r:id="rId9"/>
    <p:sldId id="292" r:id="rId10"/>
    <p:sldId id="288" r:id="rId11"/>
    <p:sldId id="290" r:id="rId12"/>
    <p:sldId id="274" r:id="rId13"/>
    <p:sldId id="258" r:id="rId14"/>
    <p:sldId id="277" r:id="rId15"/>
    <p:sldId id="278" r:id="rId16"/>
    <p:sldId id="275" r:id="rId17"/>
    <p:sldId id="260" r:id="rId18"/>
    <p:sldId id="279" r:id="rId19"/>
    <p:sldId id="266" r:id="rId20"/>
    <p:sldId id="280" r:id="rId21"/>
    <p:sldId id="293" r:id="rId22"/>
    <p:sldId id="271" r:id="rId23"/>
    <p:sldId id="272" r:id="rId24"/>
    <p:sldId id="294" r:id="rId25"/>
    <p:sldId id="259" r:id="rId26"/>
    <p:sldId id="264" r:id="rId27"/>
    <p:sldId id="262" r:id="rId28"/>
    <p:sldId id="269" r:id="rId29"/>
    <p:sldId id="265" r:id="rId30"/>
    <p:sldId id="267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39878-FEC8-4A9B-A9E5-047906536883}" v="520" dt="2020-02-01T15:03:14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93378-9946-44A0-B846-516F9F4EBF2D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61CCA-A9ED-478D-9681-5858F6D3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9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e6a8fe7c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e6a8fe7c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e6a8fe7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e6a8fe7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e6a8fe7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e6a8fe7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e6a8fe7c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e6a8fe7c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e6a8fe7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e6a8fe7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e6a8fe7c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e6a8fe7c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6a8fe7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6a8fe7c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e6a8fe7c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e6a8fe7c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e6a8fe7c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e6a8fe7c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8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5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ourworldindata.org/mental-health" TargetMode="External"/><Relationship Id="rId4" Type="http://schemas.openxmlformats.org/officeDocument/2006/relationships/hyperlink" Target="https://www.kaggle.com/unsdsn/world-happine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nsdsn/world-happines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hyperlink" Target="https://ourworldindata.org/suicide#suicide-is-a-leading-cause-of-death-especially-in-young-people" TargetMode="External"/><Relationship Id="rId4" Type="http://schemas.openxmlformats.org/officeDocument/2006/relationships/hyperlink" Target="https://datahub.io/core/country-codes#pand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364" y="32622"/>
            <a:ext cx="5381625" cy="4466303"/>
          </a:xfrm>
        </p:spPr>
        <p:txBody>
          <a:bodyPr>
            <a:normAutofit/>
          </a:bodyPr>
          <a:lstStyle/>
          <a:p>
            <a:r>
              <a:rPr lang="en-US" sz="8000" dirty="0"/>
              <a:t>World Happiness Report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sunflowers">
            <a:extLst>
              <a:ext uri="{FF2B5EF4-FFF2-40B4-BE49-F238E27FC236}">
                <a16:creationId xmlns:a16="http://schemas.microsoft.com/office/drawing/2014/main" id="{951C4E44-7D6E-440D-8E67-E675E62E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3"/>
            <a:ext cx="6470235" cy="68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CC33-147E-6240-8306-B1423127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89340"/>
            <a:ext cx="9833548" cy="15062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Generosity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r-squared is: 0.136         p-value is: 0.091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B5AC8-819B-2D4A-A7BB-B53A388DD8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536927"/>
            <a:ext cx="7027333" cy="41317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DDE986-B642-B84D-9328-28E854CCCB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4" y="2450551"/>
            <a:ext cx="4693708" cy="31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D6B8-8E31-B249-B00C-56B3C6EB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Elevation</a:t>
            </a:r>
            <a:b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r-squared is: 0.1706 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p-value is: 0.459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318B2C09-FC8C-FB49-8477-301AC52A2A6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r="1" b="1"/>
          <a:stretch/>
        </p:blipFill>
        <p:spPr>
          <a:xfrm>
            <a:off x="5075257" y="0"/>
            <a:ext cx="6901901" cy="3320215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645A6-940E-6A4B-B06F-2740A7C7C16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2" y="3320215"/>
            <a:ext cx="6110268" cy="31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1457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World Happiness Report Correlations 2019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9300"/>
            <a:ext cx="12192000" cy="594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280667"/>
            <a:ext cx="11360800" cy="78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3200"/>
              <a:t>Does Prevalence of Mental Illness Affect Happiness?</a:t>
            </a:r>
            <a:endParaRPr sz="320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3429000"/>
            <a:ext cx="11116000" cy="17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buNone/>
            </a:pPr>
            <a:r>
              <a:rPr lang="en" sz="3200" b="1" dirty="0">
                <a:solidFill>
                  <a:srgbClr val="1155CC"/>
                </a:solidFill>
              </a:rPr>
              <a:t>What is your prediction?</a:t>
            </a:r>
            <a:endParaRPr sz="3200" b="1" dirty="0">
              <a:solidFill>
                <a:srgbClr val="1155CC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b="1" dirty="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643466" y="786384"/>
            <a:ext cx="3517567" cy="103289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Results:</a:t>
            </a: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58984" y="1484063"/>
            <a:ext cx="5928344" cy="3952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43465" y="1819276"/>
            <a:ext cx="3517567" cy="42882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16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Mental Health is an aggregate of prevalence of :Schizophrenia, Bipolar disorder, Eating disorders, Anxiety disorders, Drug use disorders, Depression, and Alcohol use disorders.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Data taken from 2017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Conclusion: positive correlation! Why?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Sources: (</a:t>
            </a:r>
            <a:r>
              <a:rPr lang="en-US" sz="16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  <a:hlinkClick r:id="rId4"/>
              </a:rPr>
              <a:t>https://www.kaggle.com/unsdsn/world-happiness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); (</a:t>
            </a:r>
            <a:r>
              <a:rPr lang="en-US" sz="16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  <a:hlinkClick r:id="rId5"/>
              </a:rPr>
              <a:t>https://ourworldindata.org/mental-health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/>
              <a:t>Chorograph of Mental Illness Prevalence </a:t>
            </a:r>
            <a:endParaRPr dirty="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831" y="701456"/>
            <a:ext cx="10120544" cy="60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r>
              <a:rPr lang="en"/>
              <a:t>Data Cleanup ...</a:t>
            </a:r>
            <a:endParaRPr lang="en-US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95126" y="2108201"/>
            <a:ext cx="7062707" cy="376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r>
              <a:rPr lang="en"/>
              <a:t>More Cleanup ...</a:t>
            </a:r>
            <a:endParaRPr lang="en-US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95126" y="2108201"/>
            <a:ext cx="7062707" cy="376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415600" y="324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Do Suicide Rates Influence Happiness?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1325033" y="2463200"/>
            <a:ext cx="9784000" cy="1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b="1">
                <a:solidFill>
                  <a:srgbClr val="E06666"/>
                </a:solidFill>
              </a:rPr>
              <a:t>What is your prediction?</a:t>
            </a:r>
            <a:endParaRPr sz="3200"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9980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/>
              <a:t>Results:</a:t>
            </a:r>
            <a:endParaRPr dirty="0"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sz="half" idx="2"/>
          </p:nvPr>
        </p:nvSpPr>
        <p:spPr>
          <a:xfrm>
            <a:off x="643465" y="1713390"/>
            <a:ext cx="3517567" cy="439416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867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ts val="1400"/>
            </a:pPr>
            <a:r>
              <a:rPr lang="en" sz="1867" dirty="0">
                <a:solidFill>
                  <a:schemeClr val="bg1"/>
                </a:solidFill>
              </a:rPr>
              <a:t>What factors influence suicide rate?</a:t>
            </a:r>
            <a:endParaRPr sz="1867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sz="1467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467" dirty="0">
                <a:solidFill>
                  <a:schemeClr val="bg1"/>
                </a:solidFill>
              </a:rPr>
              <a:t>Sources: (</a:t>
            </a:r>
            <a:r>
              <a:rPr lang="en" sz="1467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https://www.kaggle.com/unsdsn/world-happiness</a:t>
            </a:r>
            <a:r>
              <a:rPr lang="en" sz="1467" dirty="0">
                <a:solidFill>
                  <a:schemeClr val="bg1"/>
                </a:solidFill>
              </a:rPr>
              <a:t>); (</a:t>
            </a:r>
            <a:r>
              <a:rPr lang="en" sz="1467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https://datahub.io/core/country-codes#pandas</a:t>
            </a:r>
            <a:r>
              <a:rPr lang="en" sz="1467" dirty="0">
                <a:solidFill>
                  <a:schemeClr val="bg1"/>
                </a:solidFill>
              </a:rPr>
              <a:t>);</a:t>
            </a:r>
            <a:endParaRPr sz="1467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1467" dirty="0">
                <a:solidFill>
                  <a:schemeClr val="bg1"/>
                </a:solidFill>
              </a:rPr>
              <a:t>(</a:t>
            </a:r>
            <a:r>
              <a:rPr lang="en" sz="1467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https://ourworldindata.org/suicide#suicide-is-a-leading-cause-of-death-especially-in-young-people</a:t>
            </a:r>
            <a:r>
              <a:rPr lang="en" sz="1467" dirty="0">
                <a:solidFill>
                  <a:schemeClr val="bg1"/>
                </a:solidFill>
              </a:rPr>
              <a:t>)</a:t>
            </a:r>
            <a:endParaRPr sz="1467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1467" dirty="0">
              <a:solidFill>
                <a:schemeClr val="bg1"/>
              </a:solidFill>
            </a:endParaRPr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4761" y="630314"/>
            <a:ext cx="7004482" cy="571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4688-8422-D74B-B53A-631AB1BA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74" y="326441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Happiness Index (or "Life ladder") </a:t>
            </a:r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C2A61437-802E-D546-9361-0E23E1D898E4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" r="4" b="6370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8748BA-43CB-4CBC-B895-FBE5E06A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Did you know countries are ranked each year based on a Happiness Index? This index rates the happiness of countries on a scale from 0 to 10. </a:t>
            </a: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000000"/>
                </a:solidFill>
              </a:rPr>
              <a:t>Today, we are going to face some facts and break some myths about Happiness and what we may think can make us happy.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6D3F0FA2-EE8D-8E46-8501-9FE7FA4B2BDD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1" b="1"/>
          <a:stretch/>
        </p:blipFill>
        <p:spPr>
          <a:xfrm>
            <a:off x="7399326" y="2581382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5409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/>
              <a:t>Chorograph of Suicide Rates</a:t>
            </a:r>
            <a:endParaRPr dirty="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11" y="766000"/>
            <a:ext cx="10520038" cy="60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C9EC-17E3-4715-B58F-07B44D27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Crime Rates Correlate to Happiness?</a:t>
            </a:r>
          </a:p>
        </p:txBody>
      </p:sp>
      <p:sp>
        <p:nvSpPr>
          <p:cNvPr id="4" name="Google Shape;68;p15">
            <a:extLst>
              <a:ext uri="{FF2B5EF4-FFF2-40B4-BE49-F238E27FC236}">
                <a16:creationId xmlns:a16="http://schemas.microsoft.com/office/drawing/2014/main" id="{1794AF2F-C3E7-4F76-B363-0C5C917E0045}"/>
              </a:ext>
            </a:extLst>
          </p:cNvPr>
          <p:cNvSpPr txBox="1">
            <a:spLocks/>
          </p:cNvSpPr>
          <p:nvPr/>
        </p:nvSpPr>
        <p:spPr>
          <a:xfrm>
            <a:off x="415600" y="3429000"/>
            <a:ext cx="11116000" cy="17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3200" b="1">
                <a:solidFill>
                  <a:srgbClr val="1155CC"/>
                </a:solidFill>
              </a:rPr>
              <a:t>What is your prediction?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Calibri" panose="020F0502020204030204" pitchFamily="34" charset="0"/>
              <a:buNone/>
            </a:pPr>
            <a:endParaRPr lang="en-US" b="1" dirty="0">
              <a:solidFill>
                <a:srgbClr val="1155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6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EFAB3-F000-4799-B4FF-AAC5C513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 vs. Deaths from Auto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F818D-5091-4179-8415-B91520EA6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Hypothesis: Fewer deaths due to auto accidents will be correlated to happier people</a:t>
            </a:r>
          </a:p>
          <a:p>
            <a:br>
              <a:rPr lang="en-US" dirty="0"/>
            </a:br>
            <a:r>
              <a:rPr lang="en-US" dirty="0"/>
              <a:t>p-value is: 1.105748e-13</a:t>
            </a:r>
          </a:p>
          <a:p>
            <a:r>
              <a:rPr lang="en-US" dirty="0"/>
              <a:t>r-squared is:-0.587</a:t>
            </a:r>
          </a:p>
          <a:p>
            <a:r>
              <a:rPr lang="en-US" dirty="0"/>
              <a:t>Conclusion: There is a negative correlation between auto deaths and happiness, supporting our hypothesis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7E98AE-EB49-46BB-ACCF-7C172DEC2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945" y="1095375"/>
            <a:ext cx="752856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BA56-9C4D-4A95-A67F-AE4B729F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Homicide rate vs. </a:t>
            </a:r>
            <a:r>
              <a:rPr lang="en-US" dirty="0" err="1"/>
              <a:t>Happines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8910D-04A0-47AC-B603-D2B9CCC01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3931920" cy="37481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Hypothesis: Lower homicide rates will be correlated with higher happiness scores</a:t>
            </a:r>
          </a:p>
          <a:p>
            <a:br>
              <a:rPr lang="en-US" dirty="0"/>
            </a:br>
            <a:r>
              <a:rPr lang="en-US" dirty="0"/>
              <a:t>P-value: 0.2374</a:t>
            </a:r>
          </a:p>
          <a:p>
            <a:r>
              <a:rPr lang="en-US" dirty="0"/>
              <a:t>R-squared: -0.1031</a:t>
            </a:r>
          </a:p>
          <a:p>
            <a:r>
              <a:rPr lang="en-US" dirty="0"/>
              <a:t>Conclusion: Have to accept null hypothesis, no correlation between homicides and happiness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82766-BD4F-4B0D-AB01-7CDF24E46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1806" y="1876425"/>
            <a:ext cx="6903722" cy="4314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27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C9EC-17E3-4715-B58F-07B44D27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Access to Education Affect Happiness?</a:t>
            </a:r>
          </a:p>
        </p:txBody>
      </p:sp>
      <p:sp>
        <p:nvSpPr>
          <p:cNvPr id="4" name="Google Shape;68;p15">
            <a:extLst>
              <a:ext uri="{FF2B5EF4-FFF2-40B4-BE49-F238E27FC236}">
                <a16:creationId xmlns:a16="http://schemas.microsoft.com/office/drawing/2014/main" id="{1794AF2F-C3E7-4F76-B363-0C5C917E0045}"/>
              </a:ext>
            </a:extLst>
          </p:cNvPr>
          <p:cNvSpPr txBox="1">
            <a:spLocks/>
          </p:cNvSpPr>
          <p:nvPr/>
        </p:nvSpPr>
        <p:spPr>
          <a:xfrm>
            <a:off x="415600" y="3429000"/>
            <a:ext cx="11116000" cy="17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3200" b="1">
                <a:solidFill>
                  <a:srgbClr val="1155CC"/>
                </a:solidFill>
              </a:rPr>
              <a:t>What is your prediction?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Calibri" panose="020F0502020204030204" pitchFamily="34" charset="0"/>
              <a:buNone/>
            </a:pPr>
            <a:endParaRPr lang="en-US" b="1" dirty="0">
              <a:solidFill>
                <a:srgbClr val="1155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54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445F-479C-4D4F-8312-660C6D67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Happiness Score vs. Literacy 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549C5F-C5D0-4012-ABE2-2C375AE3B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6871" y="866775"/>
            <a:ext cx="6860813" cy="4648200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527A35C-09C4-4055-9805-3BE3AD9E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Measures rate of literacy in different countries vs. overall happiness score</a:t>
            </a:r>
          </a:p>
          <a:p>
            <a:r>
              <a:rPr lang="en-US" dirty="0" err="1"/>
              <a:t>Pvalue</a:t>
            </a:r>
            <a:r>
              <a:rPr lang="en-US" dirty="0"/>
              <a:t> = .00000145</a:t>
            </a:r>
          </a:p>
          <a:p>
            <a:r>
              <a:rPr lang="en-US" dirty="0" err="1"/>
              <a:t>Rvalue</a:t>
            </a:r>
            <a:r>
              <a:rPr lang="en-US" dirty="0"/>
              <a:t> = .66</a:t>
            </a:r>
          </a:p>
          <a:p>
            <a:r>
              <a:rPr lang="en-US" dirty="0"/>
              <a:t>There is a moderate correlation between literacy and happiness showing that literate people tend to be happier</a:t>
            </a:r>
          </a:p>
        </p:txBody>
      </p:sp>
    </p:spTree>
    <p:extLst>
      <p:ext uri="{BB962C8B-B14F-4D97-AF65-F5344CB8AC3E}">
        <p14:creationId xmlns:p14="http://schemas.microsoft.com/office/powerpoint/2010/main" val="1574558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908999D-DEA4-4FB3-9F44-FAA8DB88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World Map – Literacy Rate by Country (left)</a:t>
            </a:r>
            <a:br>
              <a:rPr lang="en-US" sz="3600" dirty="0"/>
            </a:br>
            <a:r>
              <a:rPr lang="en-US" sz="3600" dirty="0"/>
              <a:t>World Map – Happiness Report by Country (right)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4BE7626-0485-405F-877F-3648E05F6A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9711" r="8592" b="2"/>
          <a:stretch/>
        </p:blipFill>
        <p:spPr>
          <a:xfrm>
            <a:off x="1097280" y="2030896"/>
            <a:ext cx="4522470" cy="3653460"/>
          </a:xfrm>
          <a:prstGeom prst="rect">
            <a:avLst/>
          </a:prstGeom>
          <a:noFill/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6E7324-76BC-4F94-B2C0-269A3A7D3F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2378" y="2155180"/>
            <a:ext cx="4692342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0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9E90-6D3D-4AC7-A799-CEE951C3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 vs. Gender Equality in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CA2E8-2925-4AE2-8DF4-35A0F17C4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183" y="1118304"/>
            <a:ext cx="7427817" cy="49892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EAB41-17CA-4D85-8C18-6E007AFE2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measures the percentage of student populations that are female vs. the overall happiness score of citizens</a:t>
            </a:r>
          </a:p>
          <a:p>
            <a:r>
              <a:rPr lang="en-US" dirty="0" err="1"/>
              <a:t>Pvalue</a:t>
            </a:r>
            <a:r>
              <a:rPr lang="en-US" dirty="0"/>
              <a:t> = .039</a:t>
            </a:r>
          </a:p>
          <a:p>
            <a:r>
              <a:rPr lang="en-US" dirty="0" err="1"/>
              <a:t>Rvalue</a:t>
            </a:r>
            <a:r>
              <a:rPr lang="en-US" dirty="0"/>
              <a:t> = .32</a:t>
            </a:r>
          </a:p>
          <a:p>
            <a:r>
              <a:rPr lang="en-US" dirty="0"/>
              <a:t>The correlation isn’t strong, but we can still reject our null hypothesis and say there is a correlation between gender equality in education and overall happiness</a:t>
            </a:r>
          </a:p>
        </p:txBody>
      </p:sp>
    </p:spTree>
    <p:extLst>
      <p:ext uri="{BB962C8B-B14F-4D97-AF65-F5344CB8AC3E}">
        <p14:creationId xmlns:p14="http://schemas.microsoft.com/office/powerpoint/2010/main" val="365843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FD65E-E6D0-42F9-AF06-B378359C3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26" y="79899"/>
            <a:ext cx="8056947" cy="626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014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A671-0A03-4B7C-ADCE-CF762AAB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14908"/>
            <a:ext cx="3517567" cy="1518667"/>
          </a:xfrm>
        </p:spPr>
        <p:txBody>
          <a:bodyPr/>
          <a:lstStyle/>
          <a:p>
            <a:r>
              <a:rPr lang="en-US" dirty="0"/>
              <a:t>Happiness and Internet 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5BDB5-58F5-4A28-9E42-8EBFA0FF3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755" y="1123950"/>
            <a:ext cx="6928170" cy="47903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B426B-D3ED-489A-B5B7-DC0835E6E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381250"/>
            <a:ext cx="3517567" cy="3726305"/>
          </a:xfrm>
        </p:spPr>
        <p:txBody>
          <a:bodyPr>
            <a:normAutofit/>
          </a:bodyPr>
          <a:lstStyle/>
          <a:p>
            <a:r>
              <a:rPr lang="en-US" dirty="0"/>
              <a:t>Null hypothesis: No correlation between internet use and happiness</a:t>
            </a:r>
          </a:p>
          <a:p>
            <a:r>
              <a:rPr lang="en-US" dirty="0" err="1"/>
              <a:t>Pvalue</a:t>
            </a:r>
            <a:r>
              <a:rPr lang="en-US" dirty="0"/>
              <a:t>: 6.610027640e-31</a:t>
            </a:r>
          </a:p>
          <a:p>
            <a:r>
              <a:rPr lang="en-US" dirty="0" err="1"/>
              <a:t>Rvalue</a:t>
            </a:r>
            <a:r>
              <a:rPr lang="en-US" dirty="0"/>
              <a:t>: .82</a:t>
            </a:r>
          </a:p>
          <a:p>
            <a:r>
              <a:rPr lang="en-US" dirty="0"/>
              <a:t>Conclusion: strong correlation between percentage of people that use the internet and happiness levels</a:t>
            </a:r>
          </a:p>
        </p:txBody>
      </p:sp>
    </p:spTree>
    <p:extLst>
      <p:ext uri="{BB962C8B-B14F-4D97-AF65-F5344CB8AC3E}">
        <p14:creationId xmlns:p14="http://schemas.microsoft.com/office/powerpoint/2010/main" val="237320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CE9B-B786-BD48-AD29-CCDA562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Top 10 Happiest Countries 2019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5114960-121C-470F-B8F3-734D1325C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92137" cy="3785419"/>
          </a:xfrm>
        </p:spPr>
        <p:txBody>
          <a:bodyPr>
            <a:normAutofit/>
          </a:bodyPr>
          <a:lstStyle/>
          <a:p>
            <a:r>
              <a:rPr lang="en-US" sz="2400" dirty="0"/>
              <a:t>In 2019, the Gallup World Poll included Happiness Index data in 156 countries.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According to the Happiness Index of 2019, the happiest countries in the world are: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1F5B36-442C-EB47-BF51-02A24D9F86E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7" b="3"/>
          <a:stretch/>
        </p:blipFill>
        <p:spPr>
          <a:xfrm>
            <a:off x="7235420" y="640082"/>
            <a:ext cx="4316917" cy="5777651"/>
          </a:xfrm>
          <a:prstGeom prst="rect">
            <a:avLst/>
          </a:prstGeom>
          <a:effectLst/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272D6A-389F-C34B-8CE7-F7E16A925A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3" y="5452533"/>
            <a:ext cx="1523999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4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AC15F-DD70-4648-BEE5-FA4AFAA3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Internet Use (left) vs. </a:t>
            </a:r>
            <a:br>
              <a:rPr lang="en-US" sz="4400" dirty="0"/>
            </a:br>
            <a:r>
              <a:rPr lang="en-US" sz="4400" dirty="0"/>
              <a:t>Happiness Score (right)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E310BE-B964-4400-93C7-FAF4E66DC6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168" y="2120900"/>
            <a:ext cx="5601934" cy="36798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92A878-BC5C-4E3A-88D2-63C6AF0736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9512" y="2120900"/>
            <a:ext cx="5601095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DA5F-7AF7-7F46-9D3D-2655368D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4699430"/>
            <a:ext cx="5692724" cy="1388533"/>
          </a:xfrm>
          <a:noFill/>
          <a:effectLst>
            <a:glow rad="1054100">
              <a:schemeClr val="accent1">
                <a:lumMod val="60000"/>
                <a:lumOff val="40000"/>
                <a:alpha val="39000"/>
              </a:schemeClr>
            </a:glow>
          </a:effectLst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Sometimes We Are Just                   Happy!</a:t>
            </a: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DD56606B-BF6B-A34B-B134-E07ECEC5CF9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7" b="347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2" name="Picture 61" descr="A cat sitting on a table&#10;&#10;Description automatically generated">
            <a:extLst>
              <a:ext uri="{FF2B5EF4-FFF2-40B4-BE49-F238E27FC236}">
                <a16:creationId xmlns:a16="http://schemas.microsoft.com/office/drawing/2014/main" id="{1A2BC869-AC87-C24E-9F59-14528B01DB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768"/>
            <a:ext cx="5692724" cy="426783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9627B5-1E10-D549-88C1-D910DE86AF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78" y="5402593"/>
            <a:ext cx="1523999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8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DE3D-28FF-1A42-98CF-EDF9A620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2800" b="1"/>
              <a:t>The 10 </a:t>
            </a:r>
            <a:br>
              <a:rPr lang="en-US" sz="2800" b="1"/>
            </a:br>
            <a:r>
              <a:rPr lang="en-US" sz="2800" b="1"/>
              <a:t>Unhappiest Countries </a:t>
            </a:r>
            <a:br>
              <a:rPr lang="en-US" sz="2800" b="1"/>
            </a:br>
            <a:r>
              <a:rPr lang="en-US" sz="2800" b="1"/>
              <a:t>2019</a:t>
            </a:r>
            <a:br>
              <a:rPr lang="en-US" sz="2800" b="1"/>
            </a:br>
            <a:endParaRPr lang="en-US" sz="2800" b="1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F3C48-96C0-F548-9B88-EA5C9385C1B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r="7105" b="3"/>
          <a:stretch/>
        </p:blipFill>
        <p:spPr>
          <a:xfrm>
            <a:off x="6526571" y="812799"/>
            <a:ext cx="3793170" cy="5294757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69852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C9EC-17E3-4715-B58F-07B44D27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Money Buy </a:t>
            </a:r>
            <a:r>
              <a:rPr lang="en-US" dirty="0" err="1"/>
              <a:t>Happiess</a:t>
            </a:r>
            <a:r>
              <a:rPr lang="en-US" dirty="0"/>
              <a:t>?</a:t>
            </a:r>
          </a:p>
        </p:txBody>
      </p:sp>
      <p:sp>
        <p:nvSpPr>
          <p:cNvPr id="4" name="Google Shape;68;p15">
            <a:extLst>
              <a:ext uri="{FF2B5EF4-FFF2-40B4-BE49-F238E27FC236}">
                <a16:creationId xmlns:a16="http://schemas.microsoft.com/office/drawing/2014/main" id="{1794AF2F-C3E7-4F76-B363-0C5C917E0045}"/>
              </a:ext>
            </a:extLst>
          </p:cNvPr>
          <p:cNvSpPr txBox="1">
            <a:spLocks/>
          </p:cNvSpPr>
          <p:nvPr/>
        </p:nvSpPr>
        <p:spPr>
          <a:xfrm>
            <a:off x="415600" y="3429000"/>
            <a:ext cx="11116000" cy="17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3200" b="1">
                <a:solidFill>
                  <a:srgbClr val="1155CC"/>
                </a:solidFill>
              </a:rPr>
              <a:t>What is your prediction?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Calibri" panose="020F0502020204030204" pitchFamily="34" charset="0"/>
              <a:buNone/>
            </a:pPr>
            <a:endParaRPr lang="en-US" b="1" dirty="0">
              <a:solidFill>
                <a:srgbClr val="1155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46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525E-6627-9347-B954-30604803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100" b="1" dirty="0">
                <a:solidFill>
                  <a:srgbClr val="FF0000"/>
                </a:solidFill>
              </a:rPr>
              <a:t>Money buys happiness up to a certain degree</a:t>
            </a:r>
            <a:br>
              <a:rPr lang="en-US" sz="1600" b="1" dirty="0"/>
            </a:br>
            <a:r>
              <a:rPr lang="en-US" sz="1600" b="1" dirty="0">
                <a:effectLst/>
              </a:rPr>
              <a:t> </a:t>
            </a:r>
            <a:r>
              <a:rPr lang="en-US" sz="2700" dirty="0"/>
              <a:t> </a:t>
            </a:r>
            <a:r>
              <a:rPr lang="en-US" sz="2700" b="1" dirty="0"/>
              <a:t>r-squared is: 0.794       p-value is: 4.3153e-35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9BBBCD1-9E08-884A-9770-AB164932A8C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r="6592" b="-1"/>
          <a:stretch/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C5F885E-8384-4A82-A491-25B22EA1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162652"/>
            <a:ext cx="5028928" cy="376586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b="1" dirty="0"/>
              <a:t>GDP per capita</a:t>
            </a:r>
            <a:endParaRPr lang="en-US" dirty="0"/>
          </a:p>
          <a:p>
            <a:r>
              <a:rPr lang="en-US" dirty="0"/>
              <a:t>Gross Domestic Product - or GDP - is simply the value of all the goods and services a country produces on a yearly basis. </a:t>
            </a:r>
          </a:p>
          <a:p>
            <a:r>
              <a:rPr lang="en-US" dirty="0"/>
              <a:t>Divide the GDP by the total population of a country and you have the GDP per capita.</a:t>
            </a:r>
          </a:p>
          <a:p>
            <a:r>
              <a:rPr lang="en-US" dirty="0"/>
              <a:t>This is arguably the most accepted method of determining a country's level of wealth.  </a:t>
            </a:r>
          </a:p>
          <a:p>
            <a:r>
              <a:rPr lang="en-US" dirty="0"/>
              <a:t>The wealth of a country is significantly correlated to its Happiness Index.</a:t>
            </a:r>
          </a:p>
        </p:txBody>
      </p:sp>
      <p:pic>
        <p:nvPicPr>
          <p:cNvPr id="52" name="Picture 51" descr="A picture containing clipart&#10;&#10;Description automatically generated">
            <a:extLst>
              <a:ext uri="{FF2B5EF4-FFF2-40B4-BE49-F238E27FC236}">
                <a16:creationId xmlns:a16="http://schemas.microsoft.com/office/drawing/2014/main" id="{FCD65DEF-EBFE-3145-9ADC-0688BF160E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" y="795527"/>
            <a:ext cx="1520030" cy="9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0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1A91-6A1A-A648-B3F4-90A05E10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0"/>
            <a:ext cx="10012648" cy="1988598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Family Values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r-squared is: 0.742          p-value is: 8.109e-27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We divide all countries into 4 groups, based on the Happiness Index.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The happiest countries are consistent with the highest family values.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D0A0D328-3CFC-8B43-BA4C-660ECE9EFC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r="1" b="1"/>
          <a:stretch/>
        </p:blipFill>
        <p:spPr>
          <a:xfrm>
            <a:off x="887411" y="2925356"/>
            <a:ext cx="5927725" cy="3052397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39141-FE8B-5C43-93A8-8D34D70A75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8" y="2871789"/>
            <a:ext cx="4298951" cy="3159532"/>
          </a:xfrm>
          <a:prstGeom prst="rect">
            <a:avLst/>
          </a:prstGeom>
        </p:spPr>
      </p:pic>
      <p:pic>
        <p:nvPicPr>
          <p:cNvPr id="56" name="Picture 55" descr="A picture containing clipart&#10;&#10;Description automatically generated">
            <a:extLst>
              <a:ext uri="{FF2B5EF4-FFF2-40B4-BE49-F238E27FC236}">
                <a16:creationId xmlns:a16="http://schemas.microsoft.com/office/drawing/2014/main" id="{3500B994-EE39-5041-9E5C-2E87712CD7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" y="5570263"/>
            <a:ext cx="1232849" cy="8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E954-98B9-8A45-8F3A-8C0DE081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Population Density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200" dirty="0">
                <a:solidFill>
                  <a:schemeClr val="bg1"/>
                </a:solidFill>
              </a:rPr>
              <a:t>r-squared is: -0.073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p-value is: 0.382</a:t>
            </a:r>
            <a:r>
              <a:rPr lang="en-US" sz="3200" dirty="0">
                <a:solidFill>
                  <a:schemeClr val="bg1"/>
                </a:solidFill>
                <a:effectLst/>
              </a:rPr>
              <a:t> 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7499FB-E77E-C845-AE76-6E5D894413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1" y="3465152"/>
            <a:ext cx="6424420" cy="306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3FC18-1B22-BB4E-A370-9C30467D86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8" y="168275"/>
            <a:ext cx="6289675" cy="32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C9EC-17E3-4715-B58F-07B44D27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Elevation Correlate to Happiness?</a:t>
            </a:r>
          </a:p>
        </p:txBody>
      </p:sp>
      <p:sp>
        <p:nvSpPr>
          <p:cNvPr id="4" name="Google Shape;68;p15">
            <a:extLst>
              <a:ext uri="{FF2B5EF4-FFF2-40B4-BE49-F238E27FC236}">
                <a16:creationId xmlns:a16="http://schemas.microsoft.com/office/drawing/2014/main" id="{1794AF2F-C3E7-4F76-B363-0C5C917E0045}"/>
              </a:ext>
            </a:extLst>
          </p:cNvPr>
          <p:cNvSpPr txBox="1">
            <a:spLocks/>
          </p:cNvSpPr>
          <p:nvPr/>
        </p:nvSpPr>
        <p:spPr>
          <a:xfrm>
            <a:off x="415600" y="3429000"/>
            <a:ext cx="11116000" cy="17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3200" b="1">
                <a:solidFill>
                  <a:srgbClr val="1155CC"/>
                </a:solidFill>
              </a:rPr>
              <a:t>What is your prediction?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Font typeface="Calibri" panose="020F0502020204030204" pitchFamily="34" charset="0"/>
              <a:buNone/>
            </a:pPr>
            <a:endParaRPr lang="en-US" b="1" dirty="0">
              <a:solidFill>
                <a:srgbClr val="1155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4040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Office PowerPoint</Application>
  <PresentationFormat>Widescreen</PresentationFormat>
  <Paragraphs>77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Bookman Old Style</vt:lpstr>
      <vt:lpstr>Calibri</vt:lpstr>
      <vt:lpstr>Franklin Gothic Book</vt:lpstr>
      <vt:lpstr>1_RetrospectVTI</vt:lpstr>
      <vt:lpstr>World Happiness Report</vt:lpstr>
      <vt:lpstr>Happiness Index (or "Life ladder") </vt:lpstr>
      <vt:lpstr>Top 10 Happiest Countries 2019 </vt:lpstr>
      <vt:lpstr>The 10  Unhappiest Countries  2019 </vt:lpstr>
      <vt:lpstr>Does Money Buy Happiess?</vt:lpstr>
      <vt:lpstr>Money buys happiness up to a certain degree   r-squared is: 0.794       p-value is: 4.3153e-35 </vt:lpstr>
      <vt:lpstr>Family Values r-squared is: 0.742          p-value is: 8.109e-27  We divide all countries into 4 groups, based on the Happiness Index.  The happiest countries are consistent with the highest family values.</vt:lpstr>
      <vt:lpstr>Population Density r-squared is: -0.073 p-value is: 0.382 </vt:lpstr>
      <vt:lpstr>Does Elevation Correlate to Happiness?</vt:lpstr>
      <vt:lpstr>Generosity r-squared is: 0.136         p-value is: 0.091</vt:lpstr>
      <vt:lpstr>Elevation  r-squared is: 0.1706         p-value is: 0.459</vt:lpstr>
      <vt:lpstr>World Happiness Report Correlations 2019</vt:lpstr>
      <vt:lpstr>Does Prevalence of Mental Illness Affect Happiness?</vt:lpstr>
      <vt:lpstr>Results:</vt:lpstr>
      <vt:lpstr>Chorograph of Mental Illness Prevalence </vt:lpstr>
      <vt:lpstr>Data Cleanup ...</vt:lpstr>
      <vt:lpstr>More Cleanup ...</vt:lpstr>
      <vt:lpstr>Do Suicide Rates Influence Happiness?</vt:lpstr>
      <vt:lpstr>Results:</vt:lpstr>
      <vt:lpstr>Chorograph of Suicide Rates</vt:lpstr>
      <vt:lpstr>Do Crime Rates Correlate to Happiness?</vt:lpstr>
      <vt:lpstr>Happiness vs. Deaths from Auto Accidents</vt:lpstr>
      <vt:lpstr>Homicide rate vs. Happines</vt:lpstr>
      <vt:lpstr>Does Access to Education Affect Happiness?</vt:lpstr>
      <vt:lpstr>Happiness Score vs. Literacy Rates</vt:lpstr>
      <vt:lpstr>World Map – Literacy Rate by Country (left) World Map – Happiness Report by Country (right)</vt:lpstr>
      <vt:lpstr>Happiness vs. Gender Equality in Education</vt:lpstr>
      <vt:lpstr>PowerPoint Presentation</vt:lpstr>
      <vt:lpstr>Happiness and Internet Use</vt:lpstr>
      <vt:lpstr>Internet Use (left) vs.  Happiness Score (right)</vt:lpstr>
      <vt:lpstr>Sometimes We Are Just                   Happy!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2020-02-01T14:54:52Z</dcterms:created>
  <dcterms:modified xsi:type="dcterms:W3CDTF">2020-02-01T17:07:00Z</dcterms:modified>
</cp:coreProperties>
</file>